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7" r:id="rId2"/>
    <p:sldId id="258" r:id="rId3"/>
    <p:sldId id="259" r:id="rId4"/>
    <p:sldId id="276" r:id="rId5"/>
    <p:sldId id="261" r:id="rId6"/>
    <p:sldId id="286" r:id="rId7"/>
    <p:sldId id="284" r:id="rId8"/>
    <p:sldId id="298" r:id="rId9"/>
    <p:sldId id="287" r:id="rId10"/>
    <p:sldId id="288" r:id="rId11"/>
    <p:sldId id="289" r:id="rId12"/>
    <p:sldId id="290" r:id="rId13"/>
    <p:sldId id="302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9" r:id="rId22"/>
    <p:sldId id="300" r:id="rId23"/>
    <p:sldId id="301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58" autoAdjust="0"/>
    <p:restoredTop sz="94660"/>
  </p:normalViewPr>
  <p:slideViewPr>
    <p:cSldViewPr>
      <p:cViewPr varScale="1">
        <p:scale>
          <a:sx n="96" d="100"/>
          <a:sy n="96" d="100"/>
        </p:scale>
        <p:origin x="75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11" Type="http://schemas.openxmlformats.org/officeDocument/2006/relationships/image" Target="../media/image61.wmf"/><Relationship Id="rId5" Type="http://schemas.openxmlformats.org/officeDocument/2006/relationships/image" Target="../media/image55.wmf"/><Relationship Id="rId10" Type="http://schemas.openxmlformats.org/officeDocument/2006/relationships/image" Target="../media/image60.wmf"/><Relationship Id="rId4" Type="http://schemas.openxmlformats.org/officeDocument/2006/relationships/image" Target="../media/image54.wmf"/><Relationship Id="rId9" Type="http://schemas.openxmlformats.org/officeDocument/2006/relationships/image" Target="../media/image5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4" Type="http://schemas.openxmlformats.org/officeDocument/2006/relationships/image" Target="../media/image76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4" Type="http://schemas.openxmlformats.org/officeDocument/2006/relationships/image" Target="../media/image8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5923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00988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5.bin"/><Relationship Id="rId3" Type="http://schemas.openxmlformats.org/officeDocument/2006/relationships/image" Target="../media/image2.png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4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2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1.wmf"/><Relationship Id="rId3" Type="http://schemas.openxmlformats.org/officeDocument/2006/relationships/image" Target="../media/image2.png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29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36.wmf"/><Relationship Id="rId3" Type="http://schemas.openxmlformats.org/officeDocument/2006/relationships/image" Target="../media/image2.png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4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43.bin"/><Relationship Id="rId3" Type="http://schemas.openxmlformats.org/officeDocument/2006/relationships/image" Target="../media/image2.png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2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5" Type="http://schemas.openxmlformats.org/officeDocument/2006/relationships/image" Target="../media/image42.wmf"/><Relationship Id="rId10" Type="http://schemas.openxmlformats.org/officeDocument/2006/relationships/oleObject" Target="../embeddings/oleObject39.bin"/><Relationship Id="rId19" Type="http://schemas.openxmlformats.org/officeDocument/2006/relationships/image" Target="../media/image44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4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49.wmf"/><Relationship Id="rId3" Type="http://schemas.openxmlformats.org/officeDocument/2006/relationships/image" Target="../media/image2.png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5" Type="http://schemas.openxmlformats.org/officeDocument/2006/relationships/image" Target="../media/image50.wmf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49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5.wmf"/><Relationship Id="rId18" Type="http://schemas.openxmlformats.org/officeDocument/2006/relationships/oleObject" Target="../embeddings/oleObject57.bin"/><Relationship Id="rId3" Type="http://schemas.openxmlformats.org/officeDocument/2006/relationships/image" Target="../media/image2.png"/><Relationship Id="rId21" Type="http://schemas.openxmlformats.org/officeDocument/2006/relationships/image" Target="../media/image59.wmf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57.wmf"/><Relationship Id="rId25" Type="http://schemas.openxmlformats.org/officeDocument/2006/relationships/image" Target="../media/image6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6.bin"/><Relationship Id="rId20" Type="http://schemas.openxmlformats.org/officeDocument/2006/relationships/oleObject" Target="../embeddings/oleObject58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54.wmf"/><Relationship Id="rId24" Type="http://schemas.openxmlformats.org/officeDocument/2006/relationships/oleObject" Target="../embeddings/oleObject60.bin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23" Type="http://schemas.openxmlformats.org/officeDocument/2006/relationships/image" Target="../media/image60.wmf"/><Relationship Id="rId10" Type="http://schemas.openxmlformats.org/officeDocument/2006/relationships/oleObject" Target="../embeddings/oleObject53.bin"/><Relationship Id="rId19" Type="http://schemas.openxmlformats.org/officeDocument/2006/relationships/image" Target="../media/image58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55.bin"/><Relationship Id="rId22" Type="http://schemas.openxmlformats.org/officeDocument/2006/relationships/oleObject" Target="../embeddings/oleObject59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66.wmf"/><Relationship Id="rId3" Type="http://schemas.openxmlformats.org/officeDocument/2006/relationships/image" Target="../media/image2.png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65.wmf"/><Relationship Id="rId5" Type="http://schemas.openxmlformats.org/officeDocument/2006/relationships/image" Target="../media/image62.wmf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61.bin"/><Relationship Id="rId9" Type="http://schemas.openxmlformats.org/officeDocument/2006/relationships/image" Target="../media/image64.wmf"/><Relationship Id="rId1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image" Target="../media/image71.wmf"/><Relationship Id="rId3" Type="http://schemas.openxmlformats.org/officeDocument/2006/relationships/image" Target="../media/image2.png"/><Relationship Id="rId7" Type="http://schemas.openxmlformats.org/officeDocument/2006/relationships/image" Target="../media/image68.wmf"/><Relationship Id="rId12" Type="http://schemas.openxmlformats.org/officeDocument/2006/relationships/oleObject" Target="../embeddings/oleObject7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7.bin"/><Relationship Id="rId11" Type="http://schemas.openxmlformats.org/officeDocument/2006/relationships/image" Target="../media/image70.wmf"/><Relationship Id="rId5" Type="http://schemas.openxmlformats.org/officeDocument/2006/relationships/image" Target="../media/image67.wmf"/><Relationship Id="rId15" Type="http://schemas.openxmlformats.org/officeDocument/2006/relationships/image" Target="../media/image72.wmf"/><Relationship Id="rId10" Type="http://schemas.openxmlformats.org/officeDocument/2006/relationships/oleObject" Target="../embeddings/oleObject69.bin"/><Relationship Id="rId4" Type="http://schemas.openxmlformats.org/officeDocument/2006/relationships/oleObject" Target="../embeddings/oleObject66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7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3" Type="http://schemas.openxmlformats.org/officeDocument/2006/relationships/image" Target="../media/image2.png"/><Relationship Id="rId7" Type="http://schemas.openxmlformats.org/officeDocument/2006/relationships/image" Target="../media/image7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76.wmf"/><Relationship Id="rId5" Type="http://schemas.openxmlformats.org/officeDocument/2006/relationships/image" Target="../media/image73.wmf"/><Relationship Id="rId10" Type="http://schemas.openxmlformats.org/officeDocument/2006/relationships/oleObject" Target="../embeddings/oleObject75.bin"/><Relationship Id="rId4" Type="http://schemas.openxmlformats.org/officeDocument/2006/relationships/oleObject" Target="../embeddings/oleObject72.bin"/><Relationship Id="rId9" Type="http://schemas.openxmlformats.org/officeDocument/2006/relationships/image" Target="../media/image7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3" Type="http://schemas.openxmlformats.org/officeDocument/2006/relationships/image" Target="../media/image2.png"/><Relationship Id="rId7" Type="http://schemas.openxmlformats.org/officeDocument/2006/relationships/image" Target="../media/image7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77.bin"/><Relationship Id="rId11" Type="http://schemas.openxmlformats.org/officeDocument/2006/relationships/image" Target="../media/image80.wmf"/><Relationship Id="rId5" Type="http://schemas.openxmlformats.org/officeDocument/2006/relationships/image" Target="../media/image77.wmf"/><Relationship Id="rId10" Type="http://schemas.openxmlformats.org/officeDocument/2006/relationships/oleObject" Target="../embeddings/oleObject79.bin"/><Relationship Id="rId4" Type="http://schemas.openxmlformats.org/officeDocument/2006/relationships/oleObject" Target="../embeddings/oleObject76.bin"/><Relationship Id="rId9" Type="http://schemas.openxmlformats.org/officeDocument/2006/relationships/image" Target="../media/image7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0.wmf"/><Relationship Id="rId3" Type="http://schemas.openxmlformats.org/officeDocument/2006/relationships/image" Target="../media/image2.png"/><Relationship Id="rId7" Type="http://schemas.openxmlformats.org/officeDocument/2006/relationships/image" Target="../media/image7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png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5" Type="http://schemas.openxmlformats.org/officeDocument/2006/relationships/image" Target="../media/image11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2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2.wmf"/><Relationship Id="rId10" Type="http://schemas.openxmlformats.org/officeDocument/2006/relationships/image" Target="../media/image16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Geometric Sequences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8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61950"/>
            <a:ext cx="868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The first three terms of a geometric sequence are given. Find the next three terms of the following geometric sequence.</a:t>
            </a:r>
          </a:p>
          <a:p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0428" name="Object 12"/>
          <p:cNvGraphicFramePr>
            <a:graphicFrameLocks noChangeAspect="1"/>
          </p:cNvGraphicFramePr>
          <p:nvPr/>
        </p:nvGraphicFramePr>
        <p:xfrm>
          <a:off x="457200" y="1733550"/>
          <a:ext cx="1524000" cy="468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8" name="Equation" r:id="rId4" imgW="660240" imgH="203040" progId="Equation.DSMT4">
                  <p:embed/>
                </p:oleObj>
              </mc:Choice>
              <mc:Fallback>
                <p:oleObj name="Equation" r:id="rId4" imgW="660240" imgH="2030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733550"/>
                        <a:ext cx="1524000" cy="468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9" name="Object 13"/>
          <p:cNvGraphicFramePr>
            <a:graphicFrameLocks noChangeAspect="1"/>
          </p:cNvGraphicFramePr>
          <p:nvPr/>
        </p:nvGraphicFramePr>
        <p:xfrm>
          <a:off x="4495800" y="1504950"/>
          <a:ext cx="2035277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9" name="Equation" r:id="rId6" imgW="876240" imgH="393480" progId="Equation.DSMT4">
                  <p:embed/>
                </p:oleObj>
              </mc:Choice>
              <mc:Fallback>
                <p:oleObj name="Equation" r:id="rId6" imgW="87624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504950"/>
                        <a:ext cx="2035277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81000" y="226695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Common ratio : 2</a:t>
            </a:r>
          </a:p>
        </p:txBody>
      </p:sp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457200" y="2647950"/>
          <a:ext cx="128016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0" name="Equation" r:id="rId8" imgW="609480" imgH="253800" progId="Equation.DSMT4">
                  <p:embed/>
                </p:oleObj>
              </mc:Choice>
              <mc:Fallback>
                <p:oleObj name="Equation" r:id="rId8" imgW="609480" imgH="2538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647950"/>
                        <a:ext cx="1280160" cy="533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9" name="Object 5"/>
          <p:cNvGraphicFramePr>
            <a:graphicFrameLocks noChangeAspect="1"/>
          </p:cNvGraphicFramePr>
          <p:nvPr/>
        </p:nvGraphicFramePr>
        <p:xfrm>
          <a:off x="304800" y="3333750"/>
          <a:ext cx="14668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1" name="Equation" r:id="rId10" imgW="698400" imgH="253800" progId="Equation.DSMT4">
                  <p:embed/>
                </p:oleObj>
              </mc:Choice>
              <mc:Fallback>
                <p:oleObj name="Equation" r:id="rId10" imgW="698400" imgH="2538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333750"/>
                        <a:ext cx="1466850" cy="533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0" name="Object 6"/>
          <p:cNvGraphicFramePr>
            <a:graphicFrameLocks noChangeAspect="1"/>
          </p:cNvGraphicFramePr>
          <p:nvPr/>
        </p:nvGraphicFramePr>
        <p:xfrm>
          <a:off x="304800" y="4019550"/>
          <a:ext cx="149352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2" name="Equation" r:id="rId12" imgW="711000" imgH="253800" progId="Equation.DSMT4">
                  <p:embed/>
                </p:oleObj>
              </mc:Choice>
              <mc:Fallback>
                <p:oleObj name="Equation" r:id="rId12" imgW="711000" imgH="2538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019550"/>
                        <a:ext cx="1493520" cy="5334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495800" y="230505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Common ratio : -1/3</a:t>
            </a:r>
          </a:p>
        </p:txBody>
      </p:sp>
      <p:graphicFrame>
        <p:nvGraphicFramePr>
          <p:cNvPr id="62471" name="Object 7"/>
          <p:cNvGraphicFramePr>
            <a:graphicFrameLocks noChangeAspect="1"/>
          </p:cNvGraphicFramePr>
          <p:nvPr/>
        </p:nvGraphicFramePr>
        <p:xfrm>
          <a:off x="4648200" y="2724149"/>
          <a:ext cx="1524000" cy="655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3" name="Equation" r:id="rId14" imgW="1002960" imgH="431640" progId="Equation.DSMT4">
                  <p:embed/>
                </p:oleObj>
              </mc:Choice>
              <mc:Fallback>
                <p:oleObj name="Equation" r:id="rId14" imgW="1002960" imgH="4316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724149"/>
                        <a:ext cx="1524000" cy="6558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2" name="Object 8"/>
          <p:cNvGraphicFramePr>
            <a:graphicFrameLocks noChangeAspect="1"/>
          </p:cNvGraphicFramePr>
          <p:nvPr/>
        </p:nvGraphicFramePr>
        <p:xfrm>
          <a:off x="4846171" y="3409949"/>
          <a:ext cx="1580029" cy="62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4" name="Equation" r:id="rId16" imgW="1091880" imgH="431640" progId="Equation.DSMT4">
                  <p:embed/>
                </p:oleObj>
              </mc:Choice>
              <mc:Fallback>
                <p:oleObj name="Equation" r:id="rId16" imgW="1091880" imgH="4316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6171" y="3409949"/>
                        <a:ext cx="1580029" cy="62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3" name="Object 9"/>
          <p:cNvGraphicFramePr>
            <a:graphicFrameLocks noChangeAspect="1"/>
          </p:cNvGraphicFramePr>
          <p:nvPr/>
        </p:nvGraphicFramePr>
        <p:xfrm>
          <a:off x="4572000" y="4070349"/>
          <a:ext cx="1676400" cy="626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5" name="Equation" r:id="rId18" imgW="1155600" imgH="431640" progId="Equation.DSMT4">
                  <p:embed/>
                </p:oleObj>
              </mc:Choice>
              <mc:Fallback>
                <p:oleObj name="Equation" r:id="rId18" imgW="1155600" imgH="4316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70349"/>
                        <a:ext cx="1676400" cy="62634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2: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the following problem involving the nth term of geometric sequence.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" y="1562040"/>
            <a:ext cx="838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4. find the 6th term in the Geometric progression 3, 6, 12,....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28600" y="2564309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5. find the eight term in the geometric sequence 243, 81, 27,....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2: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the following problem involving the nth term of geometric sequence.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2400" y="1246870"/>
            <a:ext cx="784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4. find the 6th term in the Geometric progression 3, 6, 12,....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165735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Given:</a:t>
            </a:r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1600200" y="2736850"/>
          <a:ext cx="1600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4" name="Equation" r:id="rId4" imgW="723600" imgH="241200" progId="Equation.DSMT4">
                  <p:embed/>
                </p:oleObj>
              </mc:Choice>
              <mc:Fallback>
                <p:oleObj name="Equation" r:id="rId4" imgW="723600" imgH="2412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736850"/>
                        <a:ext cx="16002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5" name="Object 3"/>
          <p:cNvGraphicFramePr>
            <a:graphicFrameLocks noChangeAspect="1"/>
          </p:cNvGraphicFramePr>
          <p:nvPr/>
        </p:nvGraphicFramePr>
        <p:xfrm>
          <a:off x="3200400" y="2711450"/>
          <a:ext cx="1143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5" name="Equation" r:id="rId6" imgW="457200" imgH="228600" progId="Equation.DSMT4">
                  <p:embed/>
                </p:oleObj>
              </mc:Choice>
              <mc:Fallback>
                <p:oleObj name="Equation" r:id="rId6" imgW="457200" imgH="2286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711450"/>
                        <a:ext cx="1143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6" name="Object 4"/>
          <p:cNvGraphicFramePr>
            <a:graphicFrameLocks noChangeAspect="1"/>
          </p:cNvGraphicFramePr>
          <p:nvPr/>
        </p:nvGraphicFramePr>
        <p:xfrm>
          <a:off x="4330700" y="2782303"/>
          <a:ext cx="1219200" cy="513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6" name="Equation" r:id="rId8" imgW="482400" imgH="203040" progId="Equation.DSMT4">
                  <p:embed/>
                </p:oleObj>
              </mc:Choice>
              <mc:Fallback>
                <p:oleObj name="Equation" r:id="rId8" imgW="482400" imgH="203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0700" y="2782303"/>
                        <a:ext cx="1219200" cy="5133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7" name="Object 5"/>
          <p:cNvGraphicFramePr>
            <a:graphicFrameLocks noChangeAspect="1"/>
          </p:cNvGraphicFramePr>
          <p:nvPr/>
        </p:nvGraphicFramePr>
        <p:xfrm>
          <a:off x="5562600" y="2813050"/>
          <a:ext cx="752929" cy="42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7" name="Equation" r:id="rId10" imgW="317160" imgH="177480" progId="Equation.DSMT4">
                  <p:embed/>
                </p:oleObj>
              </mc:Choice>
              <mc:Fallback>
                <p:oleObj name="Equation" r:id="rId10" imgW="317160" imgH="177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813050"/>
                        <a:ext cx="752929" cy="42164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04800" y="241935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64518" name="Object 6"/>
          <p:cNvGraphicFramePr>
            <a:graphicFrameLocks noChangeAspect="1"/>
          </p:cNvGraphicFramePr>
          <p:nvPr/>
        </p:nvGraphicFramePr>
        <p:xfrm>
          <a:off x="1752600" y="1733550"/>
          <a:ext cx="2057400" cy="396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8" name="Equation" r:id="rId12" imgW="1054080" imgH="203040" progId="Equation.DSMT4">
                  <p:embed/>
                </p:oleObj>
              </mc:Choice>
              <mc:Fallback>
                <p:oleObj name="Equation" r:id="rId12" imgW="105408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733550"/>
                        <a:ext cx="2057400" cy="3966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2: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the following problem involving the nth term of geometric sequence.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4800" y="127227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5. find the eighth term in the geometric sequence 243, 81, 27,....</a:t>
            </a:r>
          </a:p>
          <a:p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" y="180975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Given:</a:t>
            </a:r>
          </a:p>
        </p:txBody>
      </p:sp>
      <p:graphicFrame>
        <p:nvGraphicFramePr>
          <p:cNvPr id="64519" name="Object 7"/>
          <p:cNvGraphicFramePr>
            <a:graphicFrameLocks noChangeAspect="1"/>
          </p:cNvGraphicFramePr>
          <p:nvPr/>
        </p:nvGraphicFramePr>
        <p:xfrm>
          <a:off x="1905000" y="1733550"/>
          <a:ext cx="2286000" cy="723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8" name="Equation" r:id="rId4" imgW="1244520" imgH="393480" progId="Equation.DSMT4">
                  <p:embed/>
                </p:oleObj>
              </mc:Choice>
              <mc:Fallback>
                <p:oleObj name="Equation" r:id="rId4" imgW="1244520" imgH="393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733550"/>
                        <a:ext cx="2286000" cy="7231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81000" y="257175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64520" name="Object 8"/>
          <p:cNvGraphicFramePr>
            <a:graphicFrameLocks noChangeAspect="1"/>
          </p:cNvGraphicFramePr>
          <p:nvPr/>
        </p:nvGraphicFramePr>
        <p:xfrm>
          <a:off x="1676400" y="2787650"/>
          <a:ext cx="1828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9" name="Equation" r:id="rId6" imgW="939600" imgH="469800" progId="Equation.DSMT4">
                  <p:embed/>
                </p:oleObj>
              </mc:Choice>
              <mc:Fallback>
                <p:oleObj name="Equation" r:id="rId6" imgW="939600" imgH="469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787650"/>
                        <a:ext cx="18288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21" name="Object 9"/>
          <p:cNvGraphicFramePr>
            <a:graphicFrameLocks noChangeAspect="1"/>
          </p:cNvGraphicFramePr>
          <p:nvPr/>
        </p:nvGraphicFramePr>
        <p:xfrm>
          <a:off x="3568700" y="2800350"/>
          <a:ext cx="1359244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0" name="Equation" r:id="rId8" imgW="698400" imgH="469800" progId="Equation.DSMT4">
                  <p:embed/>
                </p:oleObj>
              </mc:Choice>
              <mc:Fallback>
                <p:oleObj name="Equation" r:id="rId8" imgW="698400" imgH="469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8700" y="2800350"/>
                        <a:ext cx="1359244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22" name="Object 10"/>
          <p:cNvGraphicFramePr>
            <a:graphicFrameLocks noChangeAspect="1"/>
          </p:cNvGraphicFramePr>
          <p:nvPr/>
        </p:nvGraphicFramePr>
        <p:xfrm>
          <a:off x="5029200" y="2940050"/>
          <a:ext cx="1568824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1" name="Equation" r:id="rId10" imgW="888840" imgH="431640" progId="Equation.DSMT4">
                  <p:embed/>
                </p:oleObj>
              </mc:Choice>
              <mc:Fallback>
                <p:oleObj name="Equation" r:id="rId10" imgW="888840" imgH="4316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940050"/>
                        <a:ext cx="1568824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23" name="Object 11"/>
          <p:cNvGraphicFramePr>
            <a:graphicFrameLocks noChangeAspect="1"/>
          </p:cNvGraphicFramePr>
          <p:nvPr/>
        </p:nvGraphicFramePr>
        <p:xfrm>
          <a:off x="6781800" y="2940050"/>
          <a:ext cx="51619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2" name="Equation" r:id="rId12" imgW="266400" imgH="393480" progId="Equation.DSMT4">
                  <p:embed/>
                </p:oleObj>
              </mc:Choice>
              <mc:Fallback>
                <p:oleObj name="Equation" r:id="rId12" imgW="266400" imgH="3934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2940050"/>
                        <a:ext cx="516193" cy="762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3: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Find the fifth term of the following geometric sequence given their first term and the common ratio. 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2400" y="1246870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5.</a:t>
            </a:r>
            <a:r>
              <a:rPr lang="en-US" sz="2000" dirty="0"/>
              <a:t>  </a:t>
            </a:r>
            <a:r>
              <a:rPr lang="en-US" sz="2400" dirty="0"/>
              <a:t>a = 3;  r= 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72000" y="127227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6.</a:t>
            </a:r>
            <a:r>
              <a:rPr lang="en-US" sz="2000" dirty="0"/>
              <a:t>  </a:t>
            </a:r>
            <a:r>
              <a:rPr lang="en-US" sz="2400" dirty="0"/>
              <a:t>a= 5; r = -1</a:t>
            </a:r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3: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Find the fifth term of the following geometric sequence given their first term and the common ratio. 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2400" y="1246870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</a:t>
            </a:r>
            <a:r>
              <a:rPr lang="en-US" sz="2400" dirty="0"/>
              <a:t>  a = 3;  r= 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72000" y="1272270"/>
            <a:ext cx="4191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6.</a:t>
            </a:r>
            <a:r>
              <a:rPr lang="en-US" sz="2400" dirty="0"/>
              <a:t>  a= 5; r = -1</a:t>
            </a:r>
          </a:p>
          <a:p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04800" y="180975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60900" y="183515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66570" name="Object 10"/>
          <p:cNvGraphicFramePr>
            <a:graphicFrameLocks noChangeAspect="1"/>
          </p:cNvGraphicFramePr>
          <p:nvPr/>
        </p:nvGraphicFramePr>
        <p:xfrm>
          <a:off x="381000" y="2266949"/>
          <a:ext cx="1676400" cy="497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3" name="Equation" r:id="rId4" imgW="812520" imgH="241200" progId="Equation.DSMT4">
                  <p:embed/>
                </p:oleObj>
              </mc:Choice>
              <mc:Fallback>
                <p:oleObj name="Equation" r:id="rId4" imgW="812520" imgH="2412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66949"/>
                        <a:ext cx="1676400" cy="4976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1" name="Object 11"/>
          <p:cNvGraphicFramePr>
            <a:graphicFrameLocks noChangeAspect="1"/>
          </p:cNvGraphicFramePr>
          <p:nvPr/>
        </p:nvGraphicFramePr>
        <p:xfrm>
          <a:off x="723900" y="2724150"/>
          <a:ext cx="1181100" cy="472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4" name="Equation" r:id="rId6" imgW="571320" imgH="228600" progId="Equation.DSMT4">
                  <p:embed/>
                </p:oleObj>
              </mc:Choice>
              <mc:Fallback>
                <p:oleObj name="Equation" r:id="rId6" imgW="571320" imgH="2286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" y="2724150"/>
                        <a:ext cx="1181100" cy="472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2" name="Object 12"/>
          <p:cNvGraphicFramePr>
            <a:graphicFrameLocks noChangeAspect="1"/>
          </p:cNvGraphicFramePr>
          <p:nvPr/>
        </p:nvGraphicFramePr>
        <p:xfrm>
          <a:off x="717550" y="3181349"/>
          <a:ext cx="1314452" cy="457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5" name="Equation" r:id="rId8" imgW="583920" imgH="203040" progId="Equation.DSMT4">
                  <p:embed/>
                </p:oleObj>
              </mc:Choice>
              <mc:Fallback>
                <p:oleObj name="Equation" r:id="rId8" imgW="58392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3181349"/>
                        <a:ext cx="1314452" cy="4572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3" name="Object 13"/>
          <p:cNvGraphicFramePr>
            <a:graphicFrameLocks noChangeAspect="1"/>
          </p:cNvGraphicFramePr>
          <p:nvPr/>
        </p:nvGraphicFramePr>
        <p:xfrm>
          <a:off x="736600" y="3638550"/>
          <a:ext cx="703036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6" name="Equation" r:id="rId10" imgW="317160" imgH="177480" progId="Equation.DSMT4">
                  <p:embed/>
                </p:oleObj>
              </mc:Choice>
              <mc:Fallback>
                <p:oleObj name="Equation" r:id="rId10" imgW="317160" imgH="1774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3638550"/>
                        <a:ext cx="703036" cy="3937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4" name="Object 14"/>
          <p:cNvGraphicFramePr>
            <a:graphicFrameLocks noChangeAspect="1"/>
          </p:cNvGraphicFramePr>
          <p:nvPr/>
        </p:nvGraphicFramePr>
        <p:xfrm>
          <a:off x="4724400" y="2266950"/>
          <a:ext cx="1684421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7" name="Equation" r:id="rId12" imgW="888840" imgH="241200" progId="Equation.DSMT4">
                  <p:embed/>
                </p:oleObj>
              </mc:Choice>
              <mc:Fallback>
                <p:oleObj name="Equation" r:id="rId12" imgW="888840" imgH="2412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266950"/>
                        <a:ext cx="1684421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5" name="Object 15"/>
          <p:cNvGraphicFramePr>
            <a:graphicFrameLocks noChangeAspect="1"/>
          </p:cNvGraphicFramePr>
          <p:nvPr/>
        </p:nvGraphicFramePr>
        <p:xfrm>
          <a:off x="5029200" y="2724150"/>
          <a:ext cx="1295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8" name="Equation" r:id="rId14" imgW="647640" imgH="228600" progId="Equation.DSMT4">
                  <p:embed/>
                </p:oleObj>
              </mc:Choice>
              <mc:Fallback>
                <p:oleObj name="Equation" r:id="rId14" imgW="647640" imgH="22860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724150"/>
                        <a:ext cx="1295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7" name="Object 17"/>
          <p:cNvGraphicFramePr>
            <a:graphicFrameLocks noChangeAspect="1"/>
          </p:cNvGraphicFramePr>
          <p:nvPr/>
        </p:nvGraphicFramePr>
        <p:xfrm>
          <a:off x="5029199" y="3181350"/>
          <a:ext cx="990601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9" name="Equation" r:id="rId16" imgW="495000" imgH="203040" progId="Equation.DSMT4">
                  <p:embed/>
                </p:oleObj>
              </mc:Choice>
              <mc:Fallback>
                <p:oleObj name="Equation" r:id="rId16" imgW="495000" imgH="20304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199" y="3181350"/>
                        <a:ext cx="990601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8" name="Object 18"/>
          <p:cNvGraphicFramePr>
            <a:graphicFrameLocks noChangeAspect="1"/>
          </p:cNvGraphicFramePr>
          <p:nvPr/>
        </p:nvGraphicFramePr>
        <p:xfrm>
          <a:off x="5029200" y="3562350"/>
          <a:ext cx="533400" cy="393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0" name="Equation" r:id="rId18" imgW="241200" imgH="177480" progId="Equation.DSMT4">
                  <p:embed/>
                </p:oleObj>
              </mc:Choice>
              <mc:Fallback>
                <p:oleObj name="Equation" r:id="rId18" imgW="241200" imgH="17748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562350"/>
                        <a:ext cx="533400" cy="393031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4: </a:t>
            </a:r>
            <a:r>
              <a:rPr lang="en-US" sz="2400" dirty="0"/>
              <a:t>Solve problem involving the sum of geometric sequence.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1276350"/>
            <a:ext cx="838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7.</a:t>
            </a:r>
            <a:r>
              <a:rPr lang="en-US" sz="2000" dirty="0"/>
              <a:t> solve for the sum of the first 6 term of a geometric sequence -1, -5, 25,....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4800" y="1733550"/>
            <a:ext cx="762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8. </a:t>
            </a:r>
            <a:r>
              <a:rPr lang="en-US" sz="2000" dirty="0"/>
              <a:t>the third term of a geometric sequence is 20 and the fifth term is 80 what is the second term?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2100" y="2495550"/>
            <a:ext cx="762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9.</a:t>
            </a:r>
            <a:r>
              <a:rPr lang="en-US" sz="2000" dirty="0"/>
              <a:t> The population of an island increases by 10% each year. If the initial population is 500, what is the expected population after 5 years?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4800" y="3333750"/>
            <a:ext cx="815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10. </a:t>
            </a:r>
            <a:r>
              <a:rPr lang="en-US" sz="2000" dirty="0"/>
              <a:t>a certain type of bacteria doubles in number every day. if an initial amount of 1,000 bacteria was counted, what is the population after 5 days?</a:t>
            </a: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4: </a:t>
            </a:r>
            <a:r>
              <a:rPr lang="en-US" sz="2400" dirty="0"/>
              <a:t>Solve problem involving the sum of geometric sequence.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1276350"/>
            <a:ext cx="830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7.</a:t>
            </a:r>
            <a:r>
              <a:rPr lang="en-US" sz="2000" dirty="0"/>
              <a:t> solve for the sum of the first 6 terms of a geometric sequence -1, -5, 25,....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180975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Given:</a:t>
            </a:r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1295400" y="1809750"/>
          <a:ext cx="21193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0" name="Equation" r:id="rId4" imgW="1130040" imgH="203040" progId="Equation.DSMT4">
                  <p:embed/>
                </p:oleObj>
              </mc:Choice>
              <mc:Fallback>
                <p:oleObj name="Equation" r:id="rId4" imgW="1130040" imgH="2030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809750"/>
                        <a:ext cx="2119313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3400" y="23431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1676400" y="2419350"/>
          <a:ext cx="219347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1" name="Equation" r:id="rId6" imgW="1180800" imgH="533160" progId="Equation.DSMT4">
                  <p:embed/>
                </p:oleObj>
              </mc:Choice>
              <mc:Fallback>
                <p:oleObj name="Equation" r:id="rId6" imgW="1180800" imgH="5331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419350"/>
                        <a:ext cx="2193472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2" name="Object 4"/>
          <p:cNvGraphicFramePr>
            <a:graphicFrameLocks noChangeAspect="1"/>
          </p:cNvGraphicFramePr>
          <p:nvPr/>
        </p:nvGraphicFramePr>
        <p:xfrm>
          <a:off x="4038599" y="2533650"/>
          <a:ext cx="2268071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2" name="Equation" r:id="rId8" imgW="1168200" imgH="431640" progId="Equation.DSMT4">
                  <p:embed/>
                </p:oleObj>
              </mc:Choice>
              <mc:Fallback>
                <p:oleObj name="Equation" r:id="rId8" imgW="1168200" imgH="4316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599" y="2533650"/>
                        <a:ext cx="2268071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3" name="Object 5"/>
          <p:cNvGraphicFramePr>
            <a:graphicFrameLocks noChangeAspect="1"/>
          </p:cNvGraphicFramePr>
          <p:nvPr/>
        </p:nvGraphicFramePr>
        <p:xfrm>
          <a:off x="6400800" y="2571750"/>
          <a:ext cx="1828800" cy="766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3" name="Equation" r:id="rId10" imgW="939600" imgH="393480" progId="Equation.DSMT4">
                  <p:embed/>
                </p:oleObj>
              </mc:Choice>
              <mc:Fallback>
                <p:oleObj name="Equation" r:id="rId10" imgW="93960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2571750"/>
                        <a:ext cx="1828800" cy="7661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4" name="Object 6"/>
          <p:cNvGraphicFramePr>
            <a:graphicFrameLocks noChangeAspect="1"/>
          </p:cNvGraphicFramePr>
          <p:nvPr/>
        </p:nvGraphicFramePr>
        <p:xfrm>
          <a:off x="1904999" y="3486150"/>
          <a:ext cx="1143001" cy="805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4" name="Equation" r:id="rId12" imgW="558720" imgH="393480" progId="Equation.DSMT4">
                  <p:embed/>
                </p:oleObj>
              </mc:Choice>
              <mc:Fallback>
                <p:oleObj name="Equation" r:id="rId12" imgW="55872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4999" y="3486150"/>
                        <a:ext cx="1143001" cy="805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5" name="Object 7"/>
          <p:cNvGraphicFramePr>
            <a:graphicFrameLocks noChangeAspect="1"/>
          </p:cNvGraphicFramePr>
          <p:nvPr/>
        </p:nvGraphicFramePr>
        <p:xfrm>
          <a:off x="3428999" y="3689350"/>
          <a:ext cx="1295401" cy="412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5" name="Equation" r:id="rId14" imgW="558720" imgH="177480" progId="Equation.DSMT4">
                  <p:embed/>
                </p:oleObj>
              </mc:Choice>
              <mc:Fallback>
                <p:oleObj name="Equation" r:id="rId14" imgW="558720" imgH="177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999" y="3689350"/>
                        <a:ext cx="1295401" cy="41217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4: </a:t>
            </a:r>
            <a:r>
              <a:rPr lang="en-US" sz="2400" dirty="0"/>
              <a:t>Solve problem involving the sum of geometric sequence.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1123950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8. </a:t>
            </a:r>
            <a:r>
              <a:rPr lang="en-US" sz="2000" dirty="0"/>
              <a:t>the third term of a geometric sequence is 20 and the fifth term is 80 what is the second term?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180975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Equation: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23431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69640" name="Object 8"/>
          <p:cNvGraphicFramePr>
            <a:graphicFrameLocks noChangeAspect="1"/>
          </p:cNvGraphicFramePr>
          <p:nvPr/>
        </p:nvGraphicFramePr>
        <p:xfrm>
          <a:off x="1676400" y="1733550"/>
          <a:ext cx="432011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5" name="Equation" r:id="rId4" imgW="1993680" imgH="228600" progId="Equation.DSMT4">
                  <p:embed/>
                </p:oleObj>
              </mc:Choice>
              <mc:Fallback>
                <p:oleObj name="Equation" r:id="rId4" imgW="1993680" imgH="228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733550"/>
                        <a:ext cx="4320117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04800" y="28003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Find r:</a:t>
            </a:r>
          </a:p>
        </p:txBody>
      </p:sp>
      <p:graphicFrame>
        <p:nvGraphicFramePr>
          <p:cNvPr id="69641" name="Object 9"/>
          <p:cNvGraphicFramePr>
            <a:graphicFrameLocks noChangeAspect="1"/>
          </p:cNvGraphicFramePr>
          <p:nvPr/>
        </p:nvGraphicFramePr>
        <p:xfrm>
          <a:off x="1143000" y="2800350"/>
          <a:ext cx="120072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6" name="Equation" r:id="rId6" imgW="660240" imgH="419040" progId="Equation.DSMT4">
                  <p:embed/>
                </p:oleObj>
              </mc:Choice>
              <mc:Fallback>
                <p:oleObj name="Equation" r:id="rId6" imgW="660240" imgH="419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800350"/>
                        <a:ext cx="1200728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2" name="Object 10"/>
          <p:cNvGraphicFramePr>
            <a:graphicFrameLocks noChangeAspect="1"/>
          </p:cNvGraphicFramePr>
          <p:nvPr/>
        </p:nvGraphicFramePr>
        <p:xfrm>
          <a:off x="1143000" y="3638550"/>
          <a:ext cx="1974851" cy="499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7" name="Equation" r:id="rId8" imgW="1054080" imgH="266400" progId="Equation.DSMT4">
                  <p:embed/>
                </p:oleObj>
              </mc:Choice>
              <mc:Fallback>
                <p:oleObj name="Equation" r:id="rId8" imgW="1054080" imgH="2664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638550"/>
                        <a:ext cx="1974851" cy="4996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4" name="Object 12"/>
          <p:cNvGraphicFramePr>
            <a:graphicFrameLocks noChangeAspect="1"/>
          </p:cNvGraphicFramePr>
          <p:nvPr/>
        </p:nvGraphicFramePr>
        <p:xfrm>
          <a:off x="1143000" y="4171950"/>
          <a:ext cx="685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8" name="Equation" r:id="rId10" imgW="342720" imgH="164880" progId="Equation.DSMT4">
                  <p:embed/>
                </p:oleObj>
              </mc:Choice>
              <mc:Fallback>
                <p:oleObj name="Equation" r:id="rId10" imgW="342720" imgH="1648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171950"/>
                        <a:ext cx="685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276600" y="28003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Find a:</a:t>
            </a:r>
          </a:p>
        </p:txBody>
      </p:sp>
      <p:graphicFrame>
        <p:nvGraphicFramePr>
          <p:cNvPr id="69645" name="Object 13"/>
          <p:cNvGraphicFramePr>
            <a:graphicFrameLocks noChangeAspect="1"/>
          </p:cNvGraphicFramePr>
          <p:nvPr/>
        </p:nvGraphicFramePr>
        <p:xfrm>
          <a:off x="4191000" y="2800350"/>
          <a:ext cx="109431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9" name="Equation" r:id="rId12" imgW="596880" imgH="228600" progId="Equation.DSMT4">
                  <p:embed/>
                </p:oleObj>
              </mc:Choice>
              <mc:Fallback>
                <p:oleObj name="Equation" r:id="rId12" imgW="596880" imgH="2286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2800350"/>
                        <a:ext cx="1094317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6" name="Object 14"/>
          <p:cNvGraphicFramePr>
            <a:graphicFrameLocks noChangeAspect="1"/>
          </p:cNvGraphicFramePr>
          <p:nvPr/>
        </p:nvGraphicFramePr>
        <p:xfrm>
          <a:off x="4191000" y="3257550"/>
          <a:ext cx="2133600" cy="395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0" name="Equation" r:id="rId14" imgW="1231560" imgH="228600" progId="Equation.DSMT4">
                  <p:embed/>
                </p:oleObj>
              </mc:Choice>
              <mc:Fallback>
                <p:oleObj name="Equation" r:id="rId14" imgW="1231560" imgH="2286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257550"/>
                        <a:ext cx="2133600" cy="3959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7" name="Object 15"/>
          <p:cNvGraphicFramePr>
            <a:graphicFrameLocks noChangeAspect="1"/>
          </p:cNvGraphicFramePr>
          <p:nvPr/>
        </p:nvGraphicFramePr>
        <p:xfrm>
          <a:off x="4152900" y="3638550"/>
          <a:ext cx="1061884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1" name="Equation" r:id="rId16" imgW="609480" imgH="393480" progId="Equation.DSMT4">
                  <p:embed/>
                </p:oleObj>
              </mc:Choice>
              <mc:Fallback>
                <p:oleObj name="Equation" r:id="rId16" imgW="609480" imgH="3934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0" y="3638550"/>
                        <a:ext cx="1061884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8" name="Object 16"/>
          <p:cNvGraphicFramePr>
            <a:graphicFrameLocks noChangeAspect="1"/>
          </p:cNvGraphicFramePr>
          <p:nvPr/>
        </p:nvGraphicFramePr>
        <p:xfrm>
          <a:off x="4267200" y="4324350"/>
          <a:ext cx="787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2" name="Equation" r:id="rId18" imgW="355320" imgH="177480" progId="Equation.DSMT4">
                  <p:embed/>
                </p:oleObj>
              </mc:Choice>
              <mc:Fallback>
                <p:oleObj name="Equation" r:id="rId18" imgW="355320" imgH="17748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4324350"/>
                        <a:ext cx="7874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6400800" y="274955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Find 2</a:t>
            </a:r>
            <a:r>
              <a:rPr lang="en-US" baseline="30000" dirty="0"/>
              <a:t>nd</a:t>
            </a:r>
            <a:r>
              <a:rPr lang="en-US" dirty="0"/>
              <a:t> term:</a:t>
            </a:r>
          </a:p>
        </p:txBody>
      </p:sp>
      <p:graphicFrame>
        <p:nvGraphicFramePr>
          <p:cNvPr id="69649" name="Object 17"/>
          <p:cNvGraphicFramePr>
            <a:graphicFrameLocks noChangeAspect="1"/>
          </p:cNvGraphicFramePr>
          <p:nvPr/>
        </p:nvGraphicFramePr>
        <p:xfrm>
          <a:off x="6705600" y="3105150"/>
          <a:ext cx="965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3" name="Equation" r:id="rId20" imgW="482400" imgH="228600" progId="Equation.DSMT4">
                  <p:embed/>
                </p:oleObj>
              </mc:Choice>
              <mc:Fallback>
                <p:oleObj name="Equation" r:id="rId20" imgW="482400" imgH="22860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3105150"/>
                        <a:ext cx="9652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0" name="Object 18"/>
          <p:cNvGraphicFramePr>
            <a:graphicFrameLocks noChangeAspect="1"/>
          </p:cNvGraphicFramePr>
          <p:nvPr/>
        </p:nvGraphicFramePr>
        <p:xfrm>
          <a:off x="7075487" y="3562350"/>
          <a:ext cx="9763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4" name="Equation" r:id="rId22" imgW="520560" imgH="203040" progId="Equation.DSMT4">
                  <p:embed/>
                </p:oleObj>
              </mc:Choice>
              <mc:Fallback>
                <p:oleObj name="Equation" r:id="rId22" imgW="520560" imgH="20304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5487" y="3562350"/>
                        <a:ext cx="976313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1" name="Object 19"/>
          <p:cNvGraphicFramePr>
            <a:graphicFrameLocks noChangeAspect="1"/>
          </p:cNvGraphicFramePr>
          <p:nvPr/>
        </p:nvGraphicFramePr>
        <p:xfrm>
          <a:off x="7086600" y="4019550"/>
          <a:ext cx="544286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5" name="Equation" r:id="rId24" imgW="304560" imgH="177480" progId="Equation.DSMT4">
                  <p:embed/>
                </p:oleObj>
              </mc:Choice>
              <mc:Fallback>
                <p:oleObj name="Equation" r:id="rId24" imgW="304560" imgH="17748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4019550"/>
                        <a:ext cx="544286" cy="3175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6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6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9" grpId="0"/>
      <p:bldP spid="24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4: </a:t>
            </a:r>
            <a:r>
              <a:rPr lang="en-US" sz="2400" dirty="0"/>
              <a:t>Solve problem involving the sum of geometric sequence.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180975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Given: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23431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200" y="1123950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9.</a:t>
            </a:r>
            <a:r>
              <a:rPr lang="en-US" sz="2000" dirty="0"/>
              <a:t> The population of an island increases by 10% each year. If the initial population is 500, what is the expected population after 5 years? </a:t>
            </a:r>
          </a:p>
        </p:txBody>
      </p:sp>
      <p:graphicFrame>
        <p:nvGraphicFramePr>
          <p:cNvPr id="71689" name="Object 9"/>
          <p:cNvGraphicFramePr>
            <a:graphicFrameLocks noChangeAspect="1"/>
          </p:cNvGraphicFramePr>
          <p:nvPr/>
        </p:nvGraphicFramePr>
        <p:xfrm>
          <a:off x="609600" y="2647950"/>
          <a:ext cx="2437823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1" name="Equation" r:id="rId4" imgW="1307880" imgH="558720" progId="Equation.DSMT4">
                  <p:embed/>
                </p:oleObj>
              </mc:Choice>
              <mc:Fallback>
                <p:oleObj name="Equation" r:id="rId4" imgW="1307880" imgH="5587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647950"/>
                        <a:ext cx="2437823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90" name="Object 10"/>
          <p:cNvGraphicFramePr>
            <a:graphicFrameLocks noChangeAspect="1"/>
          </p:cNvGraphicFramePr>
          <p:nvPr/>
        </p:nvGraphicFramePr>
        <p:xfrm>
          <a:off x="3124200" y="2800350"/>
          <a:ext cx="254549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2" name="Equation" r:id="rId6" imgW="1307880" imgH="469800" progId="Equation.DSMT4">
                  <p:embed/>
                </p:oleObj>
              </mc:Choice>
              <mc:Fallback>
                <p:oleObj name="Equation" r:id="rId6" imgW="1307880" imgH="4698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800350"/>
                        <a:ext cx="254549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91" name="Object 11"/>
          <p:cNvGraphicFramePr>
            <a:graphicFrameLocks noChangeAspect="1"/>
          </p:cNvGraphicFramePr>
          <p:nvPr/>
        </p:nvGraphicFramePr>
        <p:xfrm>
          <a:off x="5791200" y="2800350"/>
          <a:ext cx="239721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3" name="Equation" r:id="rId8" imgW="1231560" imgH="469800" progId="Equation.DSMT4">
                  <p:embed/>
                </p:oleObj>
              </mc:Choice>
              <mc:Fallback>
                <p:oleObj name="Equation" r:id="rId8" imgW="1231560" imgH="4698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2800350"/>
                        <a:ext cx="239721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92" name="Object 12"/>
          <p:cNvGraphicFramePr>
            <a:graphicFrameLocks noChangeAspect="1"/>
          </p:cNvGraphicFramePr>
          <p:nvPr/>
        </p:nvGraphicFramePr>
        <p:xfrm>
          <a:off x="838200" y="3867150"/>
          <a:ext cx="1474839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4" name="Equation" r:id="rId10" imgW="761760" imgH="393480" progId="Equation.DSMT4">
                  <p:embed/>
                </p:oleObj>
              </mc:Choice>
              <mc:Fallback>
                <p:oleObj name="Equation" r:id="rId10" imgW="761760" imgH="393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867150"/>
                        <a:ext cx="1474839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93" name="Object 13"/>
          <p:cNvGraphicFramePr>
            <a:graphicFrameLocks noChangeAspect="1"/>
          </p:cNvGraphicFramePr>
          <p:nvPr/>
        </p:nvGraphicFramePr>
        <p:xfrm>
          <a:off x="2514600" y="4095750"/>
          <a:ext cx="2209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5" name="Equation" r:id="rId12" imgW="1104840" imgH="177480" progId="Equation.DSMT4">
                  <p:embed/>
                </p:oleObj>
              </mc:Choice>
              <mc:Fallback>
                <p:oleObj name="Equation" r:id="rId12" imgW="1104840" imgH="1774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095750"/>
                        <a:ext cx="2209800" cy="355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724400" y="409575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People after 5 years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110467" y="1797803"/>
                <a:ext cx="388620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/>
                        </a:rPr>
                        <m:t>𝑎</m:t>
                      </m:r>
                      <m:r>
                        <a:rPr lang="en-US" sz="2000" b="0" i="1" dirty="0" smtClean="0">
                          <a:latin typeface="Cambria Math"/>
                        </a:rPr>
                        <m:t>=500, </m:t>
                      </m:r>
                      <m:r>
                        <a:rPr lang="en-US" sz="2000" b="0" i="1" dirty="0" smtClean="0">
                          <a:latin typeface="Cambria Math"/>
                        </a:rPr>
                        <m:t>𝑟</m:t>
                      </m:r>
                      <m:r>
                        <a:rPr lang="en-US" sz="2000" b="0" i="1" dirty="0" smtClean="0">
                          <a:latin typeface="Cambria Math"/>
                        </a:rPr>
                        <m:t>=0.1+1=1.1, </m:t>
                      </m:r>
                      <m:r>
                        <a:rPr lang="en-US" sz="2000" b="0" i="1" dirty="0" smtClean="0">
                          <a:latin typeface="Cambria Math"/>
                        </a:rPr>
                        <m:t>𝑛</m:t>
                      </m:r>
                      <m:r>
                        <a:rPr lang="en-US" sz="2000" b="0" i="1" dirty="0" smtClean="0">
                          <a:latin typeface="Cambria Math"/>
                        </a:rPr>
                        <m:t>=5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467" y="1797803"/>
                <a:ext cx="3886201" cy="400110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problems involving geometric sequences.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940961"/>
              </p:ext>
            </p:extLst>
          </p:nvPr>
        </p:nvGraphicFramePr>
        <p:xfrm>
          <a:off x="533400" y="2724150"/>
          <a:ext cx="7924800" cy="1464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99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 Sequence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 nth Term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15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 Progression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 Common Ratio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0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 First Term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 Sum of Geometric Sequence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57" y="33247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4: </a:t>
            </a:r>
            <a:r>
              <a:rPr lang="en-US" sz="2400" dirty="0"/>
              <a:t>Solve problem involving the sum of geometric sequence.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" y="203835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Given: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400" y="2659618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1000" y="1098887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10. </a:t>
            </a:r>
            <a:r>
              <a:rPr lang="en-US" sz="2000" dirty="0"/>
              <a:t>a certain type of bacteria doubles in number every day. if an initial amount of 1,000 bacteria was counted, what is the population after 5 days?</a:t>
            </a:r>
          </a:p>
        </p:txBody>
      </p:sp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1447800" y="1962150"/>
          <a:ext cx="2921000" cy="467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6" name="Equation" r:id="rId4" imgW="1269720" imgH="203040" progId="Equation.DSMT4">
                  <p:embed/>
                </p:oleObj>
              </mc:Choice>
              <mc:Fallback>
                <p:oleObj name="Equation" r:id="rId4" imgW="126972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962150"/>
                        <a:ext cx="2921000" cy="4673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3" name="Object 9"/>
          <p:cNvGraphicFramePr>
            <a:graphicFrameLocks noChangeAspect="1"/>
          </p:cNvGraphicFramePr>
          <p:nvPr/>
        </p:nvGraphicFramePr>
        <p:xfrm>
          <a:off x="533400" y="3028950"/>
          <a:ext cx="2812143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7" name="Equation" r:id="rId6" imgW="1269720" imgH="444240" progId="Equation.DSMT4">
                  <p:embed/>
                </p:oleObj>
              </mc:Choice>
              <mc:Fallback>
                <p:oleObj name="Equation" r:id="rId6" imgW="1269720" imgH="4442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028950"/>
                        <a:ext cx="2812143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4" name="Object 10"/>
          <p:cNvGraphicFramePr>
            <a:graphicFrameLocks noChangeAspect="1"/>
          </p:cNvGraphicFramePr>
          <p:nvPr/>
        </p:nvGraphicFramePr>
        <p:xfrm>
          <a:off x="3429000" y="3130550"/>
          <a:ext cx="2334752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8" name="Equation" r:id="rId8" imgW="1041120" imgH="393480" progId="Equation.DSMT4">
                  <p:embed/>
                </p:oleObj>
              </mc:Choice>
              <mc:Fallback>
                <p:oleObj name="Equation" r:id="rId8" imgW="1041120" imgH="3934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130550"/>
                        <a:ext cx="2334752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5" name="Object 11"/>
          <p:cNvGraphicFramePr>
            <a:graphicFrameLocks noChangeAspect="1"/>
          </p:cNvGraphicFramePr>
          <p:nvPr/>
        </p:nvGraphicFramePr>
        <p:xfrm>
          <a:off x="5867399" y="3168650"/>
          <a:ext cx="178455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9" name="Equation" r:id="rId10" imgW="838080" imgH="393480" progId="Equation.DSMT4">
                  <p:embed/>
                </p:oleObj>
              </mc:Choice>
              <mc:Fallback>
                <p:oleObj name="Equation" r:id="rId10" imgW="838080" imgH="3934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399" y="3168650"/>
                        <a:ext cx="178455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6" name="Object 12"/>
          <p:cNvGraphicFramePr>
            <a:graphicFrameLocks noChangeAspect="1"/>
          </p:cNvGraphicFramePr>
          <p:nvPr/>
        </p:nvGraphicFramePr>
        <p:xfrm>
          <a:off x="803787" y="4019550"/>
          <a:ext cx="140601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0" name="Equation" r:id="rId12" imgW="660240" imgH="393480" progId="Equation.DSMT4">
                  <p:embed/>
                </p:oleObj>
              </mc:Choice>
              <mc:Fallback>
                <p:oleObj name="Equation" r:id="rId12" imgW="660240" imgH="393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787" y="4019550"/>
                        <a:ext cx="1406013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7" name="Object 13"/>
          <p:cNvGraphicFramePr>
            <a:graphicFrameLocks noChangeAspect="1"/>
          </p:cNvGraphicFramePr>
          <p:nvPr/>
        </p:nvGraphicFramePr>
        <p:xfrm>
          <a:off x="2438399" y="4171950"/>
          <a:ext cx="1295401" cy="421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1" name="Equation" r:id="rId14" imgW="545760" imgH="177480" progId="Equation.DSMT4">
                  <p:embed/>
                </p:oleObj>
              </mc:Choice>
              <mc:Fallback>
                <p:oleObj name="Equation" r:id="rId14" imgW="545760" imgH="1774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399" y="4171950"/>
                        <a:ext cx="1295401" cy="421759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733800" y="420901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bacteria after 5 days</a:t>
            </a: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28575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5: </a:t>
            </a:r>
            <a:r>
              <a:rPr lang="en-US" sz="2400" b="1" dirty="0"/>
              <a:t>Find the sum of a infinite geometric sequence</a:t>
            </a:r>
            <a:endParaRPr lang="en-US" sz="24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" y="895350"/>
            <a:ext cx="411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11. Find the sum of the terms of the infinite geometric sequence 125, 25, 5,…..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19600" y="895350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12. Find the sum of the infinite geometric sequence 64,-4,1/4,… </a:t>
            </a: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28575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5: </a:t>
            </a:r>
            <a:r>
              <a:rPr lang="en-US" sz="2400" b="1" dirty="0"/>
              <a:t>Find the sum of a infinite geometric sequence</a:t>
            </a:r>
            <a:endParaRPr lang="en-US" sz="24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" y="895350"/>
            <a:ext cx="411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11. Find the sum of the terms of the infinite geometric sequence 125, 25, 5,…..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188595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Given:</a:t>
            </a:r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1219200" y="1720850"/>
          <a:ext cx="1601839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5" name="Equation" r:id="rId4" imgW="863280" imgH="393480" progId="Equation.DSMT4">
                  <p:embed/>
                </p:oleObj>
              </mc:Choice>
              <mc:Fallback>
                <p:oleObj name="Equation" r:id="rId4" imgW="86328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720850"/>
                        <a:ext cx="1601839" cy="73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57200" y="23431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75779" name="Object 3"/>
          <p:cNvGraphicFramePr>
            <a:graphicFrameLocks noChangeAspect="1"/>
          </p:cNvGraphicFramePr>
          <p:nvPr/>
        </p:nvGraphicFramePr>
        <p:xfrm>
          <a:off x="1676400" y="2419350"/>
          <a:ext cx="228911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6" name="Equation" r:id="rId6" imgW="1168200" imgH="622080" progId="Equation.DSMT4">
                  <p:embed/>
                </p:oleObj>
              </mc:Choice>
              <mc:Fallback>
                <p:oleObj name="Equation" r:id="rId6" imgW="1168200" imgH="6220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419350"/>
                        <a:ext cx="2289110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4114800" y="2419350"/>
          <a:ext cx="2093844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7" name="Equation" r:id="rId8" imgW="1002960" imgH="583920" progId="Equation.DSMT4">
                  <p:embed/>
                </p:oleObj>
              </mc:Choice>
              <mc:Fallback>
                <p:oleObj name="Equation" r:id="rId8" imgW="1002960" imgH="5839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419350"/>
                        <a:ext cx="2093844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2" name="Object 6"/>
          <p:cNvGraphicFramePr>
            <a:graphicFrameLocks noChangeAspect="1"/>
          </p:cNvGraphicFramePr>
          <p:nvPr/>
        </p:nvGraphicFramePr>
        <p:xfrm>
          <a:off x="6248400" y="2495550"/>
          <a:ext cx="892279" cy="838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8" name="Equation" r:id="rId10" imgW="419040" imgH="393480" progId="Equation.DSMT4">
                  <p:embed/>
                </p:oleObj>
              </mc:Choice>
              <mc:Fallback>
                <p:oleObj name="Equation" r:id="rId10" imgW="41904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2495550"/>
                        <a:ext cx="892279" cy="838201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7243" y="-2948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28575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5</a:t>
            </a:r>
            <a:r>
              <a:rPr lang="en-US" sz="2400" b="1">
                <a:solidFill>
                  <a:srgbClr val="0070C0"/>
                </a:solidFill>
              </a:rPr>
              <a:t>: </a:t>
            </a:r>
            <a:r>
              <a:rPr lang="en-US" sz="2400" b="1"/>
              <a:t>Find </a:t>
            </a:r>
            <a:r>
              <a:rPr lang="en-US" sz="2400" b="1" dirty="0"/>
              <a:t>the sum of a infinite geometric sequence</a:t>
            </a:r>
            <a:endParaRPr lang="en-US" sz="24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-37243" y="-29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-37243" y="68489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" y="895350"/>
            <a:ext cx="830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12. Find the sum of the infinite geometric sequence 64,-4,1/4,…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188595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Given: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23431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76806" name="Object 6"/>
          <p:cNvGraphicFramePr>
            <a:graphicFrameLocks noChangeAspect="1"/>
          </p:cNvGraphicFramePr>
          <p:nvPr/>
        </p:nvGraphicFramePr>
        <p:xfrm>
          <a:off x="1295400" y="1733550"/>
          <a:ext cx="1905000" cy="777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3" name="Equation" r:id="rId4" imgW="965160" imgH="393480" progId="Equation.DSMT4">
                  <p:embed/>
                </p:oleObj>
              </mc:Choice>
              <mc:Fallback>
                <p:oleObj name="Equation" r:id="rId4" imgW="96516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733550"/>
                        <a:ext cx="1905000" cy="7770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7" name="Object 7"/>
          <p:cNvGraphicFramePr>
            <a:graphicFrameLocks noChangeAspect="1"/>
          </p:cNvGraphicFramePr>
          <p:nvPr/>
        </p:nvGraphicFramePr>
        <p:xfrm>
          <a:off x="1447800" y="2495550"/>
          <a:ext cx="2796988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4" name="Equation" r:id="rId6" imgW="1485720" imgH="647640" progId="Equation.DSMT4">
                  <p:embed/>
                </p:oleObj>
              </mc:Choice>
              <mc:Fallback>
                <p:oleObj name="Equation" r:id="rId6" imgW="1485720" imgH="6476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495550"/>
                        <a:ext cx="2796988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9" name="Object 9"/>
          <p:cNvGraphicFramePr>
            <a:graphicFrameLocks noChangeAspect="1"/>
          </p:cNvGraphicFramePr>
          <p:nvPr/>
        </p:nvGraphicFramePr>
        <p:xfrm>
          <a:off x="4343400" y="2508250"/>
          <a:ext cx="1752600" cy="1074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5" name="Equation" r:id="rId8" imgW="952200" imgH="583920" progId="Equation.DSMT4">
                  <p:embed/>
                </p:oleObj>
              </mc:Choice>
              <mc:Fallback>
                <p:oleObj name="Equation" r:id="rId8" imgW="952200" imgH="5839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508250"/>
                        <a:ext cx="1752600" cy="10749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0" name="Object 10"/>
          <p:cNvGraphicFramePr>
            <a:graphicFrameLocks noChangeAspect="1"/>
          </p:cNvGraphicFramePr>
          <p:nvPr/>
        </p:nvGraphicFramePr>
        <p:xfrm>
          <a:off x="6059129" y="2495550"/>
          <a:ext cx="1027471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6" name="Equation" r:id="rId10" imgW="482400" imgH="393480" progId="Equation.DSMT4">
                  <p:embed/>
                </p:oleObj>
              </mc:Choice>
              <mc:Fallback>
                <p:oleObj name="Equation" r:id="rId10" imgW="482400" imgH="3934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9129" y="2495550"/>
                        <a:ext cx="1027471" cy="838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108829"/>
            <a:ext cx="8610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/>
              <a:t>A </a:t>
            </a:r>
            <a:r>
              <a:rPr lang="en-US" sz="3600" b="1" dirty="0"/>
              <a:t>geometric progression</a:t>
            </a:r>
            <a:r>
              <a:rPr lang="en-US" sz="3600" dirty="0"/>
              <a:t> is a sequence of numbers in which each term, after the first, is obtained by multiplying the preceding number by a constant called </a:t>
            </a:r>
            <a:r>
              <a:rPr lang="en-US" sz="3600" b="1" dirty="0"/>
              <a:t>common ratio</a:t>
            </a:r>
            <a:r>
              <a:rPr lang="en-US" sz="3600" dirty="0"/>
              <a:t>. The elements of a sequence is called </a:t>
            </a:r>
            <a:r>
              <a:rPr lang="en-US" sz="3600" b="1" dirty="0"/>
              <a:t>terms</a:t>
            </a:r>
            <a:r>
              <a:rPr lang="en-US" sz="3600" dirty="0"/>
              <a:t>. 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DEFINITION FOR GEOMETRIC SEQUENCE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NOTATIONS FOR GEOMETRIC SEQUENCE: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ZERO AND NEGATIVE EXPONENTS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28600" y="1047750"/>
            <a:ext cx="8458200" cy="3293209"/>
            <a:chOff x="228600" y="1047750"/>
            <a:chExt cx="8458200" cy="3293209"/>
          </a:xfrm>
        </p:grpSpPr>
        <p:sp>
          <p:nvSpPr>
            <p:cNvPr id="16" name="TextBox 15"/>
            <p:cNvSpPr txBox="1"/>
            <p:nvPr/>
          </p:nvSpPr>
          <p:spPr>
            <a:xfrm>
              <a:off x="228600" y="1047750"/>
              <a:ext cx="8458200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a = first term			r = common ratio</a:t>
              </a:r>
            </a:p>
            <a:p>
              <a:endParaRPr lang="en-US" sz="3200" dirty="0"/>
            </a:p>
            <a:p>
              <a:r>
                <a:rPr lang="en-US" sz="3200" dirty="0"/>
                <a:t>n = number of terms		  = nth term</a:t>
              </a:r>
            </a:p>
            <a:p>
              <a:endParaRPr lang="en-US" sz="3200" dirty="0"/>
            </a:p>
            <a:p>
              <a:r>
                <a:rPr lang="en-US" sz="3200" dirty="0"/>
                <a:t>S = sum of geometric sequence</a:t>
              </a:r>
            </a:p>
            <a:p>
              <a:endParaRPr lang="en-US" sz="2400" dirty="0"/>
            </a:p>
            <a:p>
              <a:endParaRPr lang="en-US" sz="2400" dirty="0"/>
            </a:p>
          </p:txBody>
        </p:sp>
        <p:graphicFrame>
          <p:nvGraphicFramePr>
            <p:cNvPr id="19465" name="Object 9"/>
            <p:cNvGraphicFramePr>
              <a:graphicFrameLocks noChangeAspect="1"/>
            </p:cNvGraphicFramePr>
            <p:nvPr/>
          </p:nvGraphicFramePr>
          <p:xfrm>
            <a:off x="4724400" y="2038349"/>
            <a:ext cx="482600" cy="6549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69" name="Equation" r:id="rId5" imgW="177480" imgH="241200" progId="Equation.DSMT4">
                    <p:embed/>
                  </p:oleObj>
                </mc:Choice>
                <mc:Fallback>
                  <p:oleObj name="Equation" r:id="rId5" imgW="177480" imgH="241200" progId="Equation.DSMT4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24400" y="2038349"/>
                          <a:ext cx="482600" cy="6549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619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Formula of Geometric Sequence: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983218"/>
            <a:ext cx="533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Terms of geometric sequence are presented by:</a:t>
            </a:r>
          </a:p>
        </p:txBody>
      </p:sp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2286000" y="1504950"/>
          <a:ext cx="3810000" cy="646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Equation" r:id="rId4" imgW="1346040" imgH="228600" progId="Equation.DSMT4">
                  <p:embed/>
                </p:oleObj>
              </mc:Choice>
              <mc:Fallback>
                <p:oleObj name="Equation" r:id="rId4" imgW="134604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504950"/>
                        <a:ext cx="3810000" cy="6469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57200" y="219075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nth formula:</a:t>
            </a:r>
          </a:p>
        </p:txBody>
      </p:sp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3007895" y="2800350"/>
          <a:ext cx="255470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8" name="Equation" r:id="rId6" imgW="622080" imgH="241200" progId="Equation.DSMT4">
                  <p:embed/>
                </p:oleObj>
              </mc:Choice>
              <mc:Fallback>
                <p:oleObj name="Equation" r:id="rId6" imgW="622080" imgH="2412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7895" y="2800350"/>
                        <a:ext cx="255470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619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Formula of Geometric Sequence: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983218"/>
            <a:ext cx="541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 sum of the terms of geometric sequence S, </a:t>
            </a:r>
          </a:p>
        </p:txBody>
      </p:sp>
      <p:graphicFrame>
        <p:nvGraphicFramePr>
          <p:cNvPr id="49156" name="Object 4"/>
          <p:cNvGraphicFramePr>
            <a:graphicFrameLocks noChangeAspect="1"/>
          </p:cNvGraphicFramePr>
          <p:nvPr/>
        </p:nvGraphicFramePr>
        <p:xfrm>
          <a:off x="3657601" y="1428750"/>
          <a:ext cx="4114800" cy="5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5" name="Equation" r:id="rId4" imgW="1650960" imgH="203040" progId="Equation.DSMT4">
                  <p:embed/>
                </p:oleObj>
              </mc:Choice>
              <mc:Fallback>
                <p:oleObj name="Equation" r:id="rId4" imgW="1650960" imgH="2030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1" y="1428750"/>
                        <a:ext cx="4114800" cy="5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04800" y="1485840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Multiply by r,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2038350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Subtract, </a:t>
            </a:r>
          </a:p>
        </p:txBody>
      </p:sp>
      <p:graphicFrame>
        <p:nvGraphicFramePr>
          <p:cNvPr id="49158" name="Object 6"/>
          <p:cNvGraphicFramePr>
            <a:graphicFrameLocks noChangeAspect="1"/>
          </p:cNvGraphicFramePr>
          <p:nvPr/>
        </p:nvGraphicFramePr>
        <p:xfrm>
          <a:off x="2743200" y="1729539"/>
          <a:ext cx="457200" cy="38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6" name="Equation" r:id="rId6" imgW="241200" imgH="203040" progId="Equation.DSMT4">
                  <p:embed/>
                </p:oleObj>
              </mc:Choice>
              <mc:Fallback>
                <p:oleObj name="Equation" r:id="rId6" imgW="241200" imgH="203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729539"/>
                        <a:ext cx="457200" cy="3850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2743200" y="2419350"/>
            <a:ext cx="61722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159" name="Object 7"/>
          <p:cNvGraphicFramePr>
            <a:graphicFrameLocks noChangeAspect="1"/>
          </p:cNvGraphicFramePr>
          <p:nvPr/>
        </p:nvGraphicFramePr>
        <p:xfrm>
          <a:off x="2743200" y="2343150"/>
          <a:ext cx="2717804" cy="58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7" name="Equation" r:id="rId8" imgW="1066680" imgH="228600" progId="Equation.DSMT4">
                  <p:embed/>
                </p:oleObj>
              </mc:Choice>
              <mc:Fallback>
                <p:oleObj name="Equation" r:id="rId8" imgW="1066680" imgH="228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343150"/>
                        <a:ext cx="2717804" cy="582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52400" y="3028950"/>
            <a:ext cx="739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First formula of the sum of the terms of geometric sequence S, </a:t>
            </a:r>
          </a:p>
        </p:txBody>
      </p:sp>
      <p:graphicFrame>
        <p:nvGraphicFramePr>
          <p:cNvPr id="50188" name="Object 12"/>
          <p:cNvGraphicFramePr>
            <a:graphicFrameLocks noChangeAspect="1"/>
          </p:cNvGraphicFramePr>
          <p:nvPr/>
        </p:nvGraphicFramePr>
        <p:xfrm>
          <a:off x="1438564" y="3384550"/>
          <a:ext cx="2523836" cy="1173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8" name="Equation" r:id="rId10" imgW="901440" imgH="419040" progId="Equation.DSMT4">
                  <p:embed/>
                </p:oleObj>
              </mc:Choice>
              <mc:Fallback>
                <p:oleObj name="Equation" r:id="rId10" imgW="901440" imgH="419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8564" y="3384550"/>
                        <a:ext cx="2523836" cy="11730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3187700" y="1885950"/>
            <a:ext cx="5600700" cy="589547"/>
            <a:chOff x="3187700" y="1885950"/>
            <a:chExt cx="5600700" cy="589547"/>
          </a:xfrm>
        </p:grpSpPr>
        <p:graphicFrame>
          <p:nvGraphicFramePr>
            <p:cNvPr id="49157" name="Object 5"/>
            <p:cNvGraphicFramePr>
              <a:graphicFrameLocks noChangeAspect="1"/>
            </p:cNvGraphicFramePr>
            <p:nvPr/>
          </p:nvGraphicFramePr>
          <p:xfrm>
            <a:off x="3187700" y="1885950"/>
            <a:ext cx="5600700" cy="5895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19" name="Equation" r:id="rId12" imgW="2171520" imgH="228600" progId="Equation.DSMT4">
                    <p:embed/>
                  </p:oleObj>
                </mc:Choice>
                <mc:Fallback>
                  <p:oleObj name="Equation" r:id="rId12" imgW="2171520" imgH="2286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87700" y="1885950"/>
                          <a:ext cx="5600700" cy="5895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Rectangle 16"/>
            <p:cNvSpPr/>
            <p:nvPr/>
          </p:nvSpPr>
          <p:spPr>
            <a:xfrm>
              <a:off x="4267200" y="1962150"/>
              <a:ext cx="6096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5018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671681"/>
              </p:ext>
            </p:extLst>
          </p:nvPr>
        </p:nvGraphicFramePr>
        <p:xfrm>
          <a:off x="6462444" y="3638550"/>
          <a:ext cx="11430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0" name="Equation" r:id="rId14" imgW="368280" imgH="203040" progId="Equation.DSMT4">
                  <p:embed/>
                </p:oleObj>
              </mc:Choice>
              <mc:Fallback>
                <p:oleObj name="Equation" r:id="rId14" imgW="368280" imgH="2030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2444" y="3638550"/>
                        <a:ext cx="1143000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555652" y="3415984"/>
                <a:ext cx="3346933" cy="10372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𝑆</m:t>
                      </m:r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(1−</m:t>
                          </m:r>
                          <m:sSup>
                            <m:sSupPr>
                              <m:ctrlPr>
                                <a:rPr lang="en-US" sz="32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32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/>
                            </a:rPr>
                            <m:t>1−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652" y="3415984"/>
                <a:ext cx="3346933" cy="1037207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0" grpId="0"/>
      <p:bldP spid="13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619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Formula of Geometric Sequence: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983218"/>
            <a:ext cx="541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from</a:t>
            </a:r>
          </a:p>
        </p:txBody>
      </p:sp>
      <p:graphicFrame>
        <p:nvGraphicFramePr>
          <p:cNvPr id="49161" name="Object 9"/>
          <p:cNvGraphicFramePr>
            <a:graphicFrameLocks noChangeAspect="1"/>
          </p:cNvGraphicFramePr>
          <p:nvPr/>
        </p:nvGraphicFramePr>
        <p:xfrm>
          <a:off x="2133600" y="1047749"/>
          <a:ext cx="1828800" cy="1040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0" name="Equation" r:id="rId4" imgW="736560" imgH="419040" progId="Equation.DSMT4">
                  <p:embed/>
                </p:oleObj>
              </mc:Choice>
              <mc:Fallback>
                <p:oleObj name="Equation" r:id="rId4" imgW="736560" imgH="419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047749"/>
                        <a:ext cx="1828800" cy="10405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04800" y="2114550"/>
            <a:ext cx="708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Second formula of the sum of the terms of geometric sequence 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532062" y="2647950"/>
            <a:ext cx="3106738" cy="1066800"/>
            <a:chOff x="2532062" y="2647950"/>
            <a:chExt cx="3106738" cy="1066800"/>
          </a:xfrm>
        </p:grpSpPr>
        <p:graphicFrame>
          <p:nvGraphicFramePr>
            <p:cNvPr id="49163" name="Object 11"/>
            <p:cNvGraphicFramePr>
              <a:graphicFrameLocks noChangeAspect="1"/>
            </p:cNvGraphicFramePr>
            <p:nvPr/>
          </p:nvGraphicFramePr>
          <p:xfrm>
            <a:off x="2532062" y="2647950"/>
            <a:ext cx="1961535" cy="1066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81" name="Equation" r:id="rId6" imgW="723600" imgH="393480" progId="Equation.DSMT4">
                    <p:embed/>
                  </p:oleObj>
                </mc:Choice>
                <mc:Fallback>
                  <p:oleObj name="Equation" r:id="rId6" imgW="723600" imgH="393480" progId="Equation.DSMT4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32062" y="2647950"/>
                          <a:ext cx="1961535" cy="1066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165" name="Object 13"/>
            <p:cNvGraphicFramePr>
              <a:graphicFrameLocks noChangeAspect="1"/>
            </p:cNvGraphicFramePr>
            <p:nvPr/>
          </p:nvGraphicFramePr>
          <p:xfrm>
            <a:off x="4495800" y="2876550"/>
            <a:ext cx="1143000" cy="630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82" name="Equation" r:id="rId8" imgW="368280" imgH="203040" progId="Equation.DSMT4">
                    <p:embed/>
                  </p:oleObj>
                </mc:Choice>
                <mc:Fallback>
                  <p:oleObj name="Equation" r:id="rId8" imgW="368280" imgH="203040" progId="Equation.DSMT4">
                    <p:embed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5800" y="2876550"/>
                          <a:ext cx="1143000" cy="630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694289" y="986106"/>
                <a:ext cx="3346933" cy="10762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32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/>
                                </a:rPr>
                                <m:t>𝑟</m:t>
                              </m:r>
                              <m:r>
                                <a:rPr lang="en-US" sz="32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3200" b="0" i="1" smtClean="0">
                                  <a:latin typeface="Cambria Math"/>
                                </a:rPr>
                                <m:t>𝑎𝑟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3200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p>
                          <m:r>
                            <a:rPr lang="en-US" sz="32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/>
                            </a:rPr>
                            <m:t>1−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289" y="986106"/>
                <a:ext cx="3346933" cy="1076257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619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Formula of Geometric Sequence:</a:t>
            </a:r>
            <a:endParaRPr lang="en-US" sz="2400" dirty="0">
              <a:solidFill>
                <a:srgbClr val="0070C0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04800" y="983218"/>
            <a:ext cx="8610600" cy="1200329"/>
            <a:chOff x="304800" y="983218"/>
            <a:chExt cx="8610600" cy="1200329"/>
          </a:xfrm>
        </p:grpSpPr>
        <p:sp>
          <p:nvSpPr>
            <p:cNvPr id="12" name="TextBox 11"/>
            <p:cNvSpPr txBox="1"/>
            <p:nvPr/>
          </p:nvSpPr>
          <p:spPr>
            <a:xfrm>
              <a:off x="304800" y="983218"/>
              <a:ext cx="8610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	If </a:t>
              </a:r>
              <a:r>
                <a:rPr lang="en-US" sz="2400" b="1" dirty="0"/>
                <a:t>a</a:t>
              </a:r>
              <a:r>
                <a:rPr lang="en-US" sz="2400" dirty="0"/>
                <a:t> is the first term and </a:t>
              </a:r>
              <a:r>
                <a:rPr lang="en-US" sz="2400" b="1" dirty="0"/>
                <a:t>r</a:t>
              </a:r>
              <a:r>
                <a:rPr lang="en-US" sz="2400" dirty="0"/>
                <a:t> is the common ratio of an infinite geometric sequence, and if            , then the sum of the terms of the sequence is given by the formula  </a:t>
              </a:r>
            </a:p>
          </p:txBody>
        </p:sp>
        <p:graphicFrame>
          <p:nvGraphicFramePr>
            <p:cNvPr id="73734" name="Object 6"/>
            <p:cNvGraphicFramePr>
              <a:graphicFrameLocks noChangeAspect="1"/>
            </p:cNvGraphicFramePr>
            <p:nvPr/>
          </p:nvGraphicFramePr>
          <p:xfrm>
            <a:off x="3778250" y="1338537"/>
            <a:ext cx="793750" cy="547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6" name="Equation" r:id="rId4" imgW="368280" imgH="253800" progId="Equation.DSMT4">
                    <p:embed/>
                  </p:oleObj>
                </mc:Choice>
                <mc:Fallback>
                  <p:oleObj name="Equation" r:id="rId4" imgW="368280" imgH="253800" progId="Equation.DSMT4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78250" y="1338537"/>
                          <a:ext cx="793750" cy="5474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/>
          <p:cNvGrpSpPr/>
          <p:nvPr/>
        </p:nvGrpSpPr>
        <p:grpSpPr>
          <a:xfrm>
            <a:off x="2819400" y="2495550"/>
            <a:ext cx="3048000" cy="1339850"/>
            <a:chOff x="3048000" y="2419350"/>
            <a:chExt cx="3048000" cy="1339850"/>
          </a:xfrm>
        </p:grpSpPr>
        <p:graphicFrame>
          <p:nvGraphicFramePr>
            <p:cNvPr id="73735" name="Object 7"/>
            <p:cNvGraphicFramePr>
              <a:graphicFrameLocks noChangeAspect="1"/>
            </p:cNvGraphicFramePr>
            <p:nvPr/>
          </p:nvGraphicFramePr>
          <p:xfrm>
            <a:off x="3048000" y="2419350"/>
            <a:ext cx="1944944" cy="1339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7" name="Equation" r:id="rId6" imgW="571320" imgH="393480" progId="Equation.DSMT4">
                    <p:embed/>
                  </p:oleObj>
                </mc:Choice>
                <mc:Fallback>
                  <p:oleObj name="Equation" r:id="rId6" imgW="571320" imgH="393480" progId="Equation.DSMT4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48000" y="2419350"/>
                          <a:ext cx="1944944" cy="13398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736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33749032"/>
                </p:ext>
              </p:extLst>
            </p:nvPr>
          </p:nvGraphicFramePr>
          <p:xfrm>
            <a:off x="4953000" y="2724150"/>
            <a:ext cx="1143000" cy="6306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8" name="Equation" r:id="rId8" imgW="368280" imgH="203040" progId="Equation.DSMT4">
                    <p:embed/>
                  </p:oleObj>
                </mc:Choice>
                <mc:Fallback>
                  <p:oleObj name="Equation" r:id="rId8" imgW="368280" imgH="203040" progId="Equation.DSMT4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53000" y="2724150"/>
                          <a:ext cx="1143000" cy="6306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GEOMETRIC SEQUENCE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361950"/>
            <a:ext cx="868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The first three terms of a geometric sequence are given. Find the next three terms of the following geometric sequence.</a:t>
            </a:r>
          </a:p>
          <a:p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0428" name="Object 12"/>
          <p:cNvGraphicFramePr>
            <a:graphicFrameLocks noChangeAspect="1"/>
          </p:cNvGraphicFramePr>
          <p:nvPr/>
        </p:nvGraphicFramePr>
        <p:xfrm>
          <a:off x="457200" y="1733550"/>
          <a:ext cx="1524000" cy="468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6" name="Equation" r:id="rId4" imgW="660240" imgH="203040" progId="Equation.DSMT4">
                  <p:embed/>
                </p:oleObj>
              </mc:Choice>
              <mc:Fallback>
                <p:oleObj name="Equation" r:id="rId4" imgW="66024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733550"/>
                        <a:ext cx="1524000" cy="468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9" name="Object 13"/>
          <p:cNvGraphicFramePr>
            <a:graphicFrameLocks noChangeAspect="1"/>
          </p:cNvGraphicFramePr>
          <p:nvPr/>
        </p:nvGraphicFramePr>
        <p:xfrm>
          <a:off x="4495800" y="1504950"/>
          <a:ext cx="2035277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7" name="Equation" r:id="rId6" imgW="876240" imgH="393480" progId="Equation.DSMT4">
                  <p:embed/>
                </p:oleObj>
              </mc:Choice>
              <mc:Fallback>
                <p:oleObj name="Equation" r:id="rId6" imgW="876240" imgH="3934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504950"/>
                        <a:ext cx="2035277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989</Words>
  <Application>Microsoft Office PowerPoint</Application>
  <PresentationFormat>On-screen Show (16:9)</PresentationFormat>
  <Paragraphs>151</Paragraphs>
  <Slides>23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Cambria</vt:lpstr>
      <vt:lpstr>Cambria Math</vt:lpstr>
      <vt:lpstr>Times New Roman</vt:lpstr>
      <vt:lpstr>Office Theme</vt:lpstr>
      <vt:lpstr>Equation</vt:lpstr>
      <vt:lpstr>Geometric Sequences</vt:lpstr>
      <vt:lpstr>GEOMETRIC SEQUENCE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164</cp:revision>
  <dcterms:created xsi:type="dcterms:W3CDTF">2016-12-20T05:05:08Z</dcterms:created>
  <dcterms:modified xsi:type="dcterms:W3CDTF">2017-03-30T21:03:32Z</dcterms:modified>
</cp:coreProperties>
</file>